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990600"/>
            <a:ext cx="8229600" cy="3733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Семинар-практикум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«УЧИТЕ ДЕТЕЙ ГОВОРИТЬ ПРАВИЛЬНО»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419600"/>
            <a:ext cx="5181600" cy="167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Презентацию подготовила: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Маслова  Наталья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Александровна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учитель – логопед</a:t>
            </a:r>
          </a:p>
          <a:p>
            <a:pPr>
              <a:lnSpc>
                <a:spcPct val="90000"/>
              </a:lnSpc>
            </a:pPr>
            <a:r>
              <a:rPr lang="ru-RU" b="1" i="1" dirty="0" smtClean="0">
                <a:solidFill>
                  <a:schemeClr val="bg1"/>
                </a:solidFill>
              </a:rPr>
              <a:t>МБДОУ  </a:t>
            </a:r>
            <a:r>
              <a:rPr lang="ru-RU" b="1" i="1" dirty="0" err="1" smtClean="0">
                <a:solidFill>
                  <a:schemeClr val="bg1"/>
                </a:solidFill>
              </a:rPr>
              <a:t>д</a:t>
            </a:r>
            <a:r>
              <a:rPr lang="ru-RU" b="1" i="1" dirty="0" smtClean="0">
                <a:solidFill>
                  <a:schemeClr val="bg1"/>
                </a:solidFill>
              </a:rPr>
              <a:t>/с 15 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0600" y="4114800"/>
            <a:ext cx="1981200" cy="25146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НАД ИНТОНАЦИЕЙ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C:\Users\123\Desktop\смайлик сладко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5908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Users\123\Desktop\горько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895600"/>
            <a:ext cx="216613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Прочитайте стихотворение, как “робот”.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47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Идет бычок, качается,</a:t>
            </a:r>
            <a:br>
              <a:rPr lang="ru-RU" sz="4400" dirty="0" smtClean="0"/>
            </a:br>
            <a:r>
              <a:rPr lang="ru-RU" sz="4400" dirty="0" smtClean="0"/>
              <a:t>Вздыхает на ходу:</a:t>
            </a:r>
            <a:br>
              <a:rPr lang="ru-RU" sz="4400" dirty="0" smtClean="0"/>
            </a:br>
            <a:r>
              <a:rPr lang="ru-RU" sz="4400" dirty="0" smtClean="0"/>
              <a:t>- Ох, доска кончается,</a:t>
            </a:r>
            <a:br>
              <a:rPr lang="ru-RU" sz="4400" dirty="0" smtClean="0"/>
            </a:br>
            <a:r>
              <a:rPr lang="ru-RU" sz="4400" dirty="0" smtClean="0"/>
              <a:t>Сейчас я упаду!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 2.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Прочитайте стихотворение, как “новый русский”.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661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Наша Таня громко плачет:</a:t>
            </a:r>
            <a:br>
              <a:rPr lang="ru-RU" sz="4400" dirty="0" smtClean="0"/>
            </a:br>
            <a:r>
              <a:rPr lang="ru-RU" sz="4400" dirty="0" smtClean="0"/>
              <a:t>Уронила в речку мячик.</a:t>
            </a:r>
            <a:br>
              <a:rPr lang="ru-RU" sz="4400" dirty="0" smtClean="0"/>
            </a:br>
            <a:r>
              <a:rPr lang="ru-RU" sz="4400" dirty="0" smtClean="0"/>
              <a:t>- Тише, Танечка, не плач:</a:t>
            </a:r>
            <a:br>
              <a:rPr lang="ru-RU" sz="4400" dirty="0" smtClean="0"/>
            </a:br>
            <a:r>
              <a:rPr lang="ru-RU" sz="4400" dirty="0" smtClean="0"/>
              <a:t>Не утонет в речке мяч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Прочитайте стихотворение, как “школьник, не выучивший урок”: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1376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Я люблю свою лошадку,</a:t>
            </a:r>
            <a:br>
              <a:rPr lang="ru-RU" sz="4400" dirty="0" smtClean="0"/>
            </a:br>
            <a:r>
              <a:rPr lang="ru-RU" sz="4400" dirty="0" smtClean="0"/>
              <a:t>Причешу ей шерстку гладко,</a:t>
            </a:r>
            <a:br>
              <a:rPr lang="ru-RU" sz="4400" dirty="0" smtClean="0"/>
            </a:br>
            <a:r>
              <a:rPr lang="ru-RU" sz="4400" dirty="0" smtClean="0"/>
              <a:t>Гребешком приглажу хвостик</a:t>
            </a:r>
            <a:br>
              <a:rPr lang="ru-RU" sz="4400" dirty="0" smtClean="0"/>
            </a:br>
            <a:r>
              <a:rPr lang="ru-RU" sz="4400" dirty="0" smtClean="0"/>
              <a:t>И верхом поеду в гости.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 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Прочитайте стихотворение, как “сентиментальная дева”:</a:t>
            </a:r>
            <a:b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947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Постой паровоз, не стучите колеса.</a:t>
            </a:r>
            <a:br>
              <a:rPr lang="ru-RU" sz="3600" dirty="0" smtClean="0"/>
            </a:br>
            <a:r>
              <a:rPr lang="ru-RU" sz="3600" dirty="0" smtClean="0"/>
              <a:t>Кондуктор нажми на тормоза…</a:t>
            </a:r>
            <a:br>
              <a:rPr lang="ru-RU" sz="3600" dirty="0" smtClean="0"/>
            </a:br>
            <a:r>
              <a:rPr lang="ru-RU" sz="3600" dirty="0" smtClean="0"/>
              <a:t>Я к маменьке родной с последним приветом,</a:t>
            </a:r>
            <a:br>
              <a:rPr lang="ru-RU" sz="3600" dirty="0" smtClean="0"/>
            </a:br>
            <a:r>
              <a:rPr lang="ru-RU" sz="3600" dirty="0" smtClean="0"/>
              <a:t>Спешу показаться на глаза.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Карточка № 5.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Прочитайте стихотворение, как “дошкольник”: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471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У меня живет козленок,</a:t>
            </a:r>
            <a:br>
              <a:rPr lang="ru-RU" sz="4000" dirty="0" smtClean="0"/>
            </a:br>
            <a:r>
              <a:rPr lang="ru-RU" sz="4000" dirty="0" smtClean="0"/>
              <a:t>Я сама его пасу.</a:t>
            </a:r>
            <a:br>
              <a:rPr lang="ru-RU" sz="4000" dirty="0" smtClean="0"/>
            </a:br>
            <a:r>
              <a:rPr lang="ru-RU" sz="4000" dirty="0" smtClean="0"/>
              <a:t>Я козленка в сад зеленый</a:t>
            </a:r>
            <a:br>
              <a:rPr lang="ru-RU" sz="4000" dirty="0" smtClean="0"/>
            </a:br>
            <a:r>
              <a:rPr lang="ru-RU" sz="4000" dirty="0" smtClean="0"/>
              <a:t>Рано утром отнесу.</a:t>
            </a:r>
            <a:br>
              <a:rPr lang="ru-RU" sz="4000" dirty="0" smtClean="0"/>
            </a:br>
            <a:r>
              <a:rPr lang="ru-RU" sz="4000" dirty="0" smtClean="0"/>
              <a:t>Он заблудится в саду –</a:t>
            </a:r>
            <a:br>
              <a:rPr lang="ru-RU" sz="4000" dirty="0" smtClean="0"/>
            </a:br>
            <a:r>
              <a:rPr lang="ru-RU" sz="4000" dirty="0" smtClean="0"/>
              <a:t>Я в траве его найду.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СКОРОГОВОРКИ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1.liveinternet.ru/images/attach/c/2/69/678/69678359_1295847009_00073dp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496781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скороговорка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Везет Сенька Саньку с Сонькой на санках.</a:t>
            </a:r>
            <a:br>
              <a:rPr lang="ru-RU" sz="4400" dirty="0" smtClean="0"/>
            </a:br>
            <a:r>
              <a:rPr lang="ru-RU" sz="4400" dirty="0" smtClean="0"/>
              <a:t>Санки скок, Сеньку с ног, Соньку в лоб, все в сугроб.</a:t>
            </a:r>
          </a:p>
          <a:p>
            <a:endParaRPr lang="ru-RU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 b="3510"/>
          <a:stretch>
            <a:fillRect/>
          </a:stretch>
        </p:blipFill>
        <p:spPr>
          <a:xfrm>
            <a:off x="3581400" y="4648200"/>
            <a:ext cx="243167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скороговорка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Не жалела мама мыла. Мама Милу мылом мыла. </a:t>
            </a:r>
            <a:br>
              <a:rPr lang="ru-RU" sz="4400" dirty="0" smtClean="0"/>
            </a:br>
            <a:r>
              <a:rPr lang="ru-RU" sz="4400" dirty="0" smtClean="0"/>
              <a:t>Мила мыла не любила, мыло Мила уронила.</a:t>
            </a:r>
          </a:p>
          <a:p>
            <a:endParaRPr lang="ru-RU" dirty="0"/>
          </a:p>
        </p:txBody>
      </p:sp>
      <p:pic>
        <p:nvPicPr>
          <p:cNvPr id="4" name="Рисунок 3" descr="http://www.viprodi.ru/images/gal_images/7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4958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скороговорка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Жили – были три китайца </a:t>
            </a:r>
            <a:r>
              <a:rPr lang="ru-RU" sz="3200" dirty="0" smtClean="0"/>
              <a:t>Як</a:t>
            </a:r>
            <a:r>
              <a:rPr lang="ru-RU" sz="3200" dirty="0" smtClean="0"/>
              <a:t>, Як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Драк, Як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 </a:t>
            </a:r>
            <a:r>
              <a:rPr lang="ru-RU" sz="3200" dirty="0" err="1" smtClean="0"/>
              <a:t>ЦиДроне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smtClean="0"/>
              <a:t>Жили-были три японки: </a:t>
            </a:r>
            <a:br>
              <a:rPr lang="ru-RU" sz="3200" dirty="0" smtClean="0"/>
            </a:br>
            <a:r>
              <a:rPr lang="ru-RU" sz="3200" dirty="0" err="1" smtClean="0"/>
              <a:t>Ципе</a:t>
            </a:r>
            <a:r>
              <a:rPr lang="ru-RU" sz="3200" dirty="0" smtClean="0"/>
              <a:t>, </a:t>
            </a:r>
            <a:r>
              <a:rPr lang="ru-RU" sz="3200" dirty="0" err="1" smtClean="0"/>
              <a:t>ЦипеДрипе</a:t>
            </a:r>
            <a:r>
              <a:rPr lang="ru-RU" sz="3200" dirty="0" smtClean="0"/>
              <a:t>, </a:t>
            </a:r>
            <a:r>
              <a:rPr lang="ru-RU" sz="3200" dirty="0" err="1" smtClean="0"/>
              <a:t>ЦипеДрипеЛимпопони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smtClean="0"/>
              <a:t>Вот они переженились: </a:t>
            </a:r>
            <a:br>
              <a:rPr lang="ru-RU" sz="3200" dirty="0" smtClean="0"/>
            </a:br>
            <a:r>
              <a:rPr lang="ru-RU" sz="3200" dirty="0" smtClean="0"/>
              <a:t>Як на </a:t>
            </a:r>
            <a:r>
              <a:rPr lang="ru-RU" sz="3200" dirty="0" err="1" smtClean="0"/>
              <a:t>Ципе</a:t>
            </a:r>
            <a:r>
              <a:rPr lang="ru-RU" sz="3200" dirty="0" smtClean="0"/>
              <a:t>, Як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 на </a:t>
            </a:r>
            <a:r>
              <a:rPr lang="ru-RU" sz="3200" dirty="0" err="1" smtClean="0"/>
              <a:t>ЦипеДрипе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smtClean="0"/>
              <a:t>Як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 </a:t>
            </a:r>
            <a:r>
              <a:rPr lang="ru-RU" sz="3200" dirty="0" err="1" smtClean="0"/>
              <a:t>Ци</a:t>
            </a:r>
            <a:r>
              <a:rPr lang="ru-RU" sz="3200" dirty="0" smtClean="0"/>
              <a:t> Драк </a:t>
            </a:r>
            <a:r>
              <a:rPr lang="ru-RU" sz="3200" dirty="0" err="1" smtClean="0"/>
              <a:t>ЦиДроне</a:t>
            </a:r>
            <a:r>
              <a:rPr lang="ru-RU" sz="3200" dirty="0" smtClean="0"/>
              <a:t> на </a:t>
            </a:r>
            <a:r>
              <a:rPr lang="ru-RU" sz="3200" dirty="0" err="1" smtClean="0"/>
              <a:t>ЦипеДрипеЛимпопони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img-2007-08.photosight.ru/30/2276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098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Артикуляционная гимнастика как основа правильного произношения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4191000"/>
            <a:ext cx="35814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Picture 5" descr="img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199" y="3657600"/>
            <a:ext cx="31228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7" descr="H:\4444444\1111111111111111111111111111\колледж\images\7_6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4058017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 2" pitchFamily="18" charset="2"/>
              <a:buNone/>
            </a:pPr>
            <a:r>
              <a:rPr lang="ru-RU" sz="2000" dirty="0" smtClean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э</a:t>
            </a:r>
            <a:r>
              <a:rPr lang="ru-RU" i="1" dirty="0" smtClean="0">
                <a:solidFill>
                  <a:schemeClr val="bg1"/>
                </a:solidFill>
              </a:rPr>
              <a:t>то совокупность особых  упражнений, способствующих укреплению</a:t>
            </a:r>
            <a:r>
              <a:rPr lang="ru-RU" i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мышц артикуляционного аппарата и развитию силы, ловкости и </a:t>
            </a:r>
            <a:r>
              <a:rPr lang="ru-RU" i="1" dirty="0" err="1" smtClean="0">
                <a:solidFill>
                  <a:schemeClr val="bg1"/>
                </a:solidFill>
              </a:rPr>
              <a:t>дифференцированности</a:t>
            </a:r>
            <a:r>
              <a:rPr lang="ru-RU" i="1" dirty="0" smtClean="0">
                <a:solidFill>
                  <a:schemeClr val="bg1"/>
                </a:solidFill>
              </a:rPr>
              <a:t> движений данного органа.</a:t>
            </a:r>
          </a:p>
          <a:p>
            <a:pPr algn="just">
              <a:buFont typeface="Wingdings 2" pitchFamily="18" charset="2"/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Артикуляционная гимнастика с детьми дошкольного возраста проводится два-три раза в день. 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Продолжительность гимнастики - до 5 мин.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   Комплекс артикуляционной гимнастики предварительно разрабатывается </a:t>
            </a:r>
            <a:r>
              <a:rPr lang="ru-RU" dirty="0" err="1" smtClean="0">
                <a:solidFill>
                  <a:schemeClr val="bg1"/>
                </a:solidFill>
              </a:rPr>
              <a:t>учителем-логопедам</a:t>
            </a:r>
            <a:r>
              <a:rPr lang="ru-RU" dirty="0" smtClean="0">
                <a:solidFill>
                  <a:schemeClr val="bg1"/>
                </a:solidFill>
              </a:rPr>
              <a:t>, воспитателем на основе таблицы «Артикуляционные упражнения».</a:t>
            </a:r>
          </a:p>
          <a:p>
            <a:pPr algn="just">
              <a:buFont typeface="Wingdings 2" pitchFamily="18" charset="2"/>
              <a:buNone/>
            </a:pPr>
            <a:r>
              <a:rPr lang="ru-RU" dirty="0" smtClean="0">
                <a:solidFill>
                  <a:schemeClr val="bg1"/>
                </a:solidFill>
              </a:rPr>
              <a:t>       В комплекс должно входить 4-5 упражнений:  2-3 статических и 2-3 динамических.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ХОБОТОК</a:t>
            </a:r>
            <a:endParaRPr lang="ru-RU" i="1" dirty="0"/>
          </a:p>
        </p:txBody>
      </p:sp>
      <p:pic>
        <p:nvPicPr>
          <p:cNvPr id="5" name="Picture 13" descr="Рисунок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752600"/>
            <a:ext cx="2362200" cy="2796334"/>
          </a:xfrm>
        </p:spPr>
      </p:pic>
      <p:pic>
        <p:nvPicPr>
          <p:cNvPr id="6" name="Picture 12" descr="Рисунок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752600"/>
            <a:ext cx="2643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7"/>
          <p:cNvSpPr>
            <a:spLocks noChangeArrowheads="1"/>
          </p:cNvSpPr>
          <p:nvPr/>
        </p:nvSpPr>
        <p:spPr bwMode="auto">
          <a:xfrm flipV="1">
            <a:off x="3581400" y="2667000"/>
            <a:ext cx="2160587" cy="381000"/>
          </a:xfrm>
          <a:prstGeom prst="rightArrow">
            <a:avLst>
              <a:gd name="adj1" fmla="val 50000"/>
              <a:gd name="adj2" fmla="val 500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600" y="4813994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Вытянуть сомкнутые губы вперед трубочкой.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/>
              <a:t>Удерживать в таком положении под счет до 5-10.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ЛЯГУШКА</a:t>
            </a:r>
            <a:endParaRPr lang="ru-RU" dirty="0"/>
          </a:p>
        </p:txBody>
      </p:sp>
      <p:pic>
        <p:nvPicPr>
          <p:cNvPr id="4" name="Рисунок 5" descr="ljagush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2943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Евросеть\Desktop\АРТ\Улыбка фот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1524000"/>
            <a:ext cx="2790846" cy="2392362"/>
          </a:xfrm>
          <a:prstGeom prst="rect">
            <a:avLst/>
          </a:prstGeom>
        </p:spPr>
      </p:pic>
      <p:sp>
        <p:nvSpPr>
          <p:cNvPr id="6" name="Стрелка вправо 6"/>
          <p:cNvSpPr>
            <a:spLocks noChangeArrowheads="1"/>
          </p:cNvSpPr>
          <p:nvPr/>
        </p:nvSpPr>
        <p:spPr bwMode="auto">
          <a:xfrm>
            <a:off x="3276600" y="2514600"/>
            <a:ext cx="2016125" cy="431800"/>
          </a:xfrm>
          <a:prstGeom prst="right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90600" y="41148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Улыбнуться без напряжения так, чтобы были видны передние верхние и нижние зубы.  Чтобы показать ребенку, как это сделать, надо про себя произносить звук «И». Удерживать в таком положении губы под счет до 5-10.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ЛЯГУШКА-ХОБОТОК</a:t>
            </a:r>
            <a:endParaRPr lang="ru-RU" dirty="0"/>
          </a:p>
        </p:txBody>
      </p:sp>
      <p:pic>
        <p:nvPicPr>
          <p:cNvPr id="4" name="Рисунок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228600" y="1524000"/>
            <a:ext cx="3108960" cy="2286000"/>
          </a:xfrm>
        </p:spPr>
      </p:pic>
      <p:pic>
        <p:nvPicPr>
          <p:cNvPr id="5" name="Picture 3" descr="C:\Users\Евросеть\Desktop\АРТ\Улыбка фот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0"/>
            <a:ext cx="243840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Рисунок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2743199" cy="24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38200" y="45720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Чередовать упражнения «Лягушка» – «Хоботок». Переключение позиций плавное, в одном ритме. Выполнять 7-10 раз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ЛОПАТОЧКА</a:t>
            </a:r>
            <a:endParaRPr lang="ru-RU" dirty="0"/>
          </a:p>
        </p:txBody>
      </p:sp>
      <p:pic>
        <p:nvPicPr>
          <p:cNvPr id="4" name="Picture 2" descr="C:\Users\Евросеть\Desktop\АРТ\лопат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2731108" cy="2971800"/>
          </a:xfrm>
        </p:spPr>
      </p:pic>
      <p:pic>
        <p:nvPicPr>
          <p:cNvPr id="5" name="Picture 3" descr="C:\Users\Евросеть\Desktop\АРТ\лопаточка фо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3107594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9"/>
          <p:cNvSpPr>
            <a:spLocks noChangeArrowheads="1"/>
          </p:cNvSpPr>
          <p:nvPr/>
        </p:nvSpPr>
        <p:spPr bwMode="auto">
          <a:xfrm>
            <a:off x="3505200" y="2819400"/>
            <a:ext cx="19431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4572000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Улыбнуться, приоткрыть рот, положить передний широкий край языка на нижнюю губу. Удерживать в таком положении под счет от одного до 5- 10.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ЧАШЕЧКА</a:t>
            </a:r>
            <a:endParaRPr lang="ru-RU" dirty="0"/>
          </a:p>
        </p:txBody>
      </p:sp>
      <p:pic>
        <p:nvPicPr>
          <p:cNvPr id="4" name="Рисунок 4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42000"/>
          </a:blip>
          <a:srcRect/>
          <a:stretch>
            <a:fillRect/>
          </a:stretch>
        </p:blipFill>
        <p:spPr bwMode="auto">
          <a:xfrm>
            <a:off x="685800" y="1295401"/>
            <a:ext cx="25146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Рисунок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1863" y="1412875"/>
            <a:ext cx="2736850" cy="2384425"/>
          </a:xfrm>
          <a:prstGeom prst="rect">
            <a:avLst/>
          </a:prstGeom>
        </p:spPr>
      </p:pic>
      <p:sp>
        <p:nvSpPr>
          <p:cNvPr id="6" name="Стрелка вправо 6"/>
          <p:cNvSpPr>
            <a:spLocks noChangeArrowheads="1"/>
          </p:cNvSpPr>
          <p:nvPr/>
        </p:nvSpPr>
        <p:spPr bwMode="auto">
          <a:xfrm>
            <a:off x="3733800" y="2286000"/>
            <a:ext cx="1655763" cy="433388"/>
          </a:xfrm>
          <a:prstGeom prst="rightArrow">
            <a:avLst>
              <a:gd name="adj1" fmla="val 50000"/>
              <a:gd name="adj2" fmla="val 4982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38100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ru-RU" sz="2800" dirty="0" smtClean="0"/>
              <a:t>Из положения «Лопаточка» поднять  язычок вверх, загибая боковые края. Следить, чтобы кончик языка не загибался вглубь рта, чтобы язык не лежал на нижней губе,  а боковые края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ru-RU" sz="2800" dirty="0" smtClean="0"/>
              <a:t>находились у верхних зубов. Удерживать под счет до 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ГРИБОК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70760"/>
          </a:xfrm>
        </p:spPr>
        <p:txBody>
          <a:bodyPr/>
          <a:lstStyle/>
          <a:p>
            <a:r>
              <a:rPr lang="ru-RU" dirty="0" smtClean="0"/>
              <a:t>Улыбнуться, приоткрыть рот, присосать язык к небу и, не отпуская языка, надо стараться открывать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ru-RU" dirty="0" smtClean="0"/>
              <a:t>рот все шире и дольше удерживать язык в верхнем положении.</a:t>
            </a:r>
          </a:p>
          <a:p>
            <a:endParaRPr lang="ru-RU" dirty="0"/>
          </a:p>
        </p:txBody>
      </p:sp>
      <p:pic>
        <p:nvPicPr>
          <p:cNvPr id="4" name="Picture 5" descr="img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2736850" cy="2376487"/>
          </a:xfrm>
          <a:prstGeom prst="rect">
            <a:avLst/>
          </a:prstGeom>
          <a:solidFill>
            <a:srgbClr val="009900"/>
          </a:solidFill>
          <a:ln w="38100">
            <a:solidFill>
              <a:srgbClr val="009900"/>
            </a:solidFill>
            <a:miter lim="800000"/>
            <a:headEnd/>
            <a:tailEnd/>
          </a:ln>
        </p:spPr>
      </p:pic>
      <p:pic>
        <p:nvPicPr>
          <p:cNvPr id="5" name="Picture 6" descr="гриб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11863" y="1341438"/>
            <a:ext cx="2617787" cy="2489200"/>
          </a:xfrm>
          <a:prstGeom prst="rect">
            <a:avLst/>
          </a:prstGeom>
        </p:spPr>
      </p:pic>
      <p:sp>
        <p:nvSpPr>
          <p:cNvPr id="6" name="Стрелка вправо 6"/>
          <p:cNvSpPr>
            <a:spLocks noChangeArrowheads="1"/>
          </p:cNvSpPr>
          <p:nvPr/>
        </p:nvSpPr>
        <p:spPr bwMode="auto">
          <a:xfrm>
            <a:off x="3276600" y="2286000"/>
            <a:ext cx="2447925" cy="431800"/>
          </a:xfrm>
          <a:prstGeom prst="rightArrow">
            <a:avLst>
              <a:gd name="adj1" fmla="val 50000"/>
              <a:gd name="adj2" fmla="val 500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</TotalTime>
  <Words>370</Words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Семинар-практикум для родителей «УЧИТЕ ДЕТЕЙ ГОВОРИТЬ ПРАВИЛЬНО» </vt:lpstr>
      <vt:lpstr>Артикуляционная гимнастика как основа правильного произношения</vt:lpstr>
      <vt:lpstr>Артикуляционная гимнастика</vt:lpstr>
      <vt:lpstr>ХОБОТОК</vt:lpstr>
      <vt:lpstr>ЛЯГУШКА</vt:lpstr>
      <vt:lpstr>ЛЯГУШКА-ХОБОТОК</vt:lpstr>
      <vt:lpstr>ЛОПАТОЧКА</vt:lpstr>
      <vt:lpstr>ЧАШЕЧКА</vt:lpstr>
      <vt:lpstr>ГРИБОК</vt:lpstr>
      <vt:lpstr>РАБОТА НАД ИНТОНАЦИЕЙ</vt:lpstr>
      <vt:lpstr>Карточка № 1. Прочитайте стихотворение, как “робот”.</vt:lpstr>
      <vt:lpstr>Карточка № 2. Прочитайте стихотворение, как “новый русский”.</vt:lpstr>
      <vt:lpstr>Карточка № 3 Прочитайте стихотворение, как “школьник, не выучивший урок”:</vt:lpstr>
      <vt:lpstr>Карточка № 4 Прочитайте стихотворение, как “сентиментальная дева”: </vt:lpstr>
      <vt:lpstr>Карточка № 5. Прочитайте стихотворение, как “дошкольник”:</vt:lpstr>
      <vt:lpstr>СКОРОГОВОРКИ</vt:lpstr>
      <vt:lpstr>1 скороговорка</vt:lpstr>
      <vt:lpstr>2 скороговорка</vt:lpstr>
      <vt:lpstr>3 скороговорка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как основа правильного произношения</dc:title>
  <dc:creator>Администратор</dc:creator>
  <cp:lastModifiedBy>BEST</cp:lastModifiedBy>
  <cp:revision>24</cp:revision>
  <dcterms:created xsi:type="dcterms:W3CDTF">2014-11-19T11:32:15Z</dcterms:created>
  <dcterms:modified xsi:type="dcterms:W3CDTF">2014-11-20T09:37:57Z</dcterms:modified>
</cp:coreProperties>
</file>